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8" r:id="rId2"/>
    <p:sldId id="259" r:id="rId3"/>
    <p:sldId id="260" r:id="rId4"/>
    <p:sldId id="261" r:id="rId5"/>
    <p:sldId id="262" r:id="rId6"/>
    <p:sldId id="264" r:id="rId7"/>
    <p:sldId id="263" r:id="rId8"/>
    <p:sldId id="266" r:id="rId9"/>
    <p:sldId id="265" r:id="rId10"/>
    <p:sldId id="257" r:id="rId11"/>
    <p:sldId id="25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72" autoAdjust="0"/>
    <p:restoredTop sz="93393" autoAdjust="0"/>
  </p:normalViewPr>
  <p:slideViewPr>
    <p:cSldViewPr snapToGrid="0">
      <p:cViewPr varScale="1">
        <p:scale>
          <a:sx n="89" d="100"/>
          <a:sy n="89" d="100"/>
        </p:scale>
        <p:origin x="17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8DF25-5F2E-45CA-A010-41EA6DB551FA}" type="datetimeFigureOut">
              <a:rPr lang="en-US" smtClean="0"/>
              <a:t>3/8/22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0937D-B90C-495B-8FD0-B0C3C949D6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4885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Photo: The Palace of the Parliament of Romania in central Bucharest.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0937D-B90C-495B-8FD0-B0C3C949D62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79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Picture is of the tiny village of </a:t>
            </a:r>
            <a:r>
              <a:rPr lang="en-US" dirty="0" err="1"/>
              <a:t>Xingping</a:t>
            </a:r>
            <a:r>
              <a:rPr lang="en-US" dirty="0"/>
              <a:t> in western China.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0937D-B90C-495B-8FD0-B0C3C949D6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884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Photo: </a:t>
            </a:r>
            <a:r>
              <a:rPr lang="en-US" dirty="0" err="1"/>
              <a:t>Jatiya</a:t>
            </a:r>
            <a:r>
              <a:rPr lang="en-US" dirty="0"/>
              <a:t> </a:t>
            </a:r>
            <a:r>
              <a:rPr lang="en-US" dirty="0" err="1"/>
              <a:t>Sangsad</a:t>
            </a:r>
            <a:r>
              <a:rPr lang="en-US" dirty="0"/>
              <a:t> </a:t>
            </a:r>
            <a:r>
              <a:rPr lang="en-US" dirty="0" err="1"/>
              <a:t>Bhaban</a:t>
            </a:r>
            <a:r>
              <a:rPr lang="en-US" dirty="0"/>
              <a:t> or National Parliament House, the house of the Parliament of Bangladesh.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00937D-B90C-495B-8FD0-B0C3C949D62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543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A293E-BACE-45EB-871A-0F59AD6905B8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9AB1-9F61-40ED-BAF9-B61C31A6E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916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A293E-BACE-45EB-871A-0F59AD6905B8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9AB1-9F61-40ED-BAF9-B61C31A6E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28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A293E-BACE-45EB-871A-0F59AD6905B8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9AB1-9F61-40ED-BAF9-B61C31A6E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894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A293E-BACE-45EB-871A-0F59AD6905B8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9AB1-9F61-40ED-BAF9-B61C31A6E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04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A293E-BACE-45EB-871A-0F59AD6905B8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9AB1-9F61-40ED-BAF9-B61C31A6E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981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A293E-BACE-45EB-871A-0F59AD6905B8}" type="datetimeFigureOut">
              <a:rPr lang="en-US" smtClean="0"/>
              <a:t>3/8/22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9AB1-9F61-40ED-BAF9-B61C31A6E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361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A293E-BACE-45EB-871A-0F59AD6905B8}" type="datetimeFigureOut">
              <a:rPr lang="en-US" smtClean="0"/>
              <a:t>3/8/22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9AB1-9F61-40ED-BAF9-B61C31A6E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38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A293E-BACE-45EB-871A-0F59AD6905B8}" type="datetimeFigureOut">
              <a:rPr lang="en-US" smtClean="0"/>
              <a:t>3/8/22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9AB1-9F61-40ED-BAF9-B61C31A6E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51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A293E-BACE-45EB-871A-0F59AD6905B8}" type="datetimeFigureOut">
              <a:rPr lang="en-US" smtClean="0"/>
              <a:t>3/8/22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9AB1-9F61-40ED-BAF9-B61C31A6E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7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A293E-BACE-45EB-871A-0F59AD6905B8}" type="datetimeFigureOut">
              <a:rPr lang="en-US" smtClean="0"/>
              <a:t>3/8/22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9AB1-9F61-40ED-BAF9-B61C31A6E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865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A293E-BACE-45EB-871A-0F59AD6905B8}" type="datetimeFigureOut">
              <a:rPr lang="en-US" smtClean="0"/>
              <a:t>3/8/22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979AB1-9F61-40ED-BAF9-B61C31A6E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1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A293E-BACE-45EB-871A-0F59AD6905B8}" type="datetimeFigureOut">
              <a:rPr lang="en-US" smtClean="0"/>
              <a:t>3/8/22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979AB1-9F61-40ED-BAF9-B61C31A6E0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0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"/>
          <a:stretch/>
        </p:blipFill>
        <p:spPr>
          <a:xfrm flipH="1">
            <a:off x="-1" y="0"/>
            <a:ext cx="9144001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0D3071-6C2B-4547-9313-0554A0605B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64906"/>
            <a:ext cx="9144001" cy="2299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1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783"/>
    </mc:Choice>
    <mc:Fallback xmlns="">
      <p:transition spd="slow" advTm="3778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60756" y="188464"/>
            <a:ext cx="4186989" cy="6679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  <a:effectLst>
                  <a:outerShdw blurRad="25400" dist="25400" dir="2700000" algn="tl">
                    <a:srgbClr val="000000"/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Form a More Perfect Union- In union, there is strength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  <a:effectLst>
                  <a:outerShdw blurRad="25400" dist="25400" dir="2700000" algn="tl">
                    <a:srgbClr val="000000"/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guarantee civil rights and liberties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  <a:effectLst>
                  <a:outerShdw blurRad="25400" dist="25400" dir="2700000" algn="tl">
                    <a:srgbClr val="000000"/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promote the general welfare of citizens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  <a:effectLst>
                  <a:outerShdw blurRad="25400" dist="25400" dir="2700000" algn="tl">
                    <a:srgbClr val="000000"/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Establish Justice:  The law must be reasonable, fair and impartial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  <a:effectLst>
                  <a:outerShdw blurRad="25400" dist="25400" dir="2700000" algn="tl">
                    <a:srgbClr val="000000"/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ensure domestic tranquility (</a:t>
            </a:r>
            <a:r>
              <a:rPr lang="en-US" sz="2400" dirty="0" err="1">
                <a:solidFill>
                  <a:srgbClr val="0000FF"/>
                </a:solidFill>
                <a:effectLst>
                  <a:outerShdw blurRad="25400" dist="25400" dir="2700000" algn="tl">
                    <a:srgbClr val="000000"/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</a:t>
            </a:r>
            <a:r>
              <a:rPr lang="en-US" sz="2400" dirty="0">
                <a:solidFill>
                  <a:srgbClr val="0000FF"/>
                </a:solidFill>
                <a:effectLst>
                  <a:outerShdw blurRad="25400" dist="25400" dir="2700000" algn="tl">
                    <a:srgbClr val="000000"/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Police, laws):  order is essential to society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77000"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0000FF"/>
                </a:solidFill>
                <a:effectLst>
                  <a:outerShdw blurRad="25400" dist="25400" dir="2700000" algn="tl">
                    <a:srgbClr val="000000"/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provide for common defense against outside attack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587" y="188464"/>
            <a:ext cx="4621169" cy="163387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461" y="1790582"/>
            <a:ext cx="4409193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689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6981"/>
    </mc:Choice>
    <mc:Fallback xmlns="">
      <p:transition spd="slow" advTm="2169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374"/>
            <a:ext cx="9144000" cy="68693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6570" y="1200388"/>
            <a:ext cx="5895472" cy="4995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0" indent="-7429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3800" b="1" u="sng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Legislative-</a:t>
            </a:r>
            <a:r>
              <a:rPr lang="en-US" sz="3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Law making- (US Congress, State Legislatures)</a:t>
            </a:r>
          </a:p>
          <a:p>
            <a:pPr marL="742950" marR="0" lvl="0" indent="-7429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3800" b="1" u="sng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Executive-</a:t>
            </a:r>
            <a:r>
              <a:rPr lang="en-US" sz="3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Law enforcing (US President, Governor)</a:t>
            </a:r>
          </a:p>
          <a:p>
            <a:pPr marL="742950" marR="0" lvl="0" indent="-7429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n-US" sz="3800" b="1" u="sng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Judicial-</a:t>
            </a:r>
            <a:r>
              <a:rPr lang="en-US" sz="3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Law interpreting (Courts)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1374"/>
            <a:ext cx="9144000" cy="9997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5643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4315"/>
    </mc:Choice>
    <mc:Fallback xmlns="">
      <p:transition spd="slow" advTm="2043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800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" y="0"/>
            <a:ext cx="6337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n>
                  <a:solidFill>
                    <a:sysClr val="windowText" lastClr="000000"/>
                  </a:solidFill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nais" pitchFamily="2" charset="0"/>
              </a:rPr>
              <a:t>What is a State?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" y="1013773"/>
            <a:ext cx="5588268" cy="5522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state is a body of people living in a defined territory with a government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 opposed to these terms:</a:t>
            </a: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3200" b="1" u="sng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Nation-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ethnic term: large group of people</a:t>
            </a:r>
          </a:p>
          <a:p>
            <a:pPr marL="800100" lvl="1" indent="-34290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3200" b="1" u="sng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Country-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geographic term: particular place, region or area of land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375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8149"/>
    </mc:Choice>
    <mc:Fallback xmlns="">
      <p:transition spd="slow" advTm="981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19919"/>
            <a:ext cx="9028959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9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83"/>
    </mc:Choice>
    <mc:Fallback xmlns="">
      <p:transition spd="slow" advTm="2568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3087" y="978568"/>
            <a:ext cx="5238407" cy="55955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6384" y="921872"/>
            <a:ext cx="501917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80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US" sz="3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Must have people</a:t>
            </a:r>
          </a:p>
          <a:p>
            <a:pPr marL="342900" indent="-342900">
              <a:spcAft>
                <a:spcPts val="180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US" sz="3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Size doesn’t matter</a:t>
            </a:r>
          </a:p>
          <a:p>
            <a:pPr marL="342900" indent="-342900">
              <a:spcAft>
                <a:spcPts val="180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US" sz="3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People who make up the </a:t>
            </a:r>
            <a:br>
              <a:rPr lang="en-US" sz="3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state may or may not be homogeneous (share customs, language, ethnic background</a:t>
            </a:r>
          </a:p>
          <a:p>
            <a:pPr marL="800100" lvl="1" indent="-342900">
              <a:spcAft>
                <a:spcPts val="180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US" sz="3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 Marino- ??? people</a:t>
            </a:r>
          </a:p>
          <a:p>
            <a:pPr marL="800100" lvl="1" indent="-342900">
              <a:spcAft>
                <a:spcPts val="1800"/>
              </a:spcAft>
              <a:buSzPct val="80000"/>
              <a:buFont typeface="Wingdings" panose="05000000000000000000" pitchFamily="2" charset="2"/>
              <a:buChar char="Ø"/>
            </a:pPr>
            <a:r>
              <a:rPr lang="en-US" sz="30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China- ??? people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867" y="-143887"/>
            <a:ext cx="7217773" cy="15074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0145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380"/>
    </mc:Choice>
    <mc:Fallback xmlns="">
      <p:transition spd="slow" advTm="813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0"/>
          <a:stretch/>
        </p:blipFill>
        <p:spPr bwMode="auto">
          <a:xfrm>
            <a:off x="0" y="0"/>
            <a:ext cx="9144000" cy="6851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" y="1425744"/>
            <a:ext cx="6110037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Must have land with known and recognized boundaries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Ø"/>
            </a:pPr>
            <a:endParaRPr lang="en-US" sz="40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50800" dist="38100" dir="8100000" algn="tr" rotWithShape="0">
                  <a:prstClr val="black"/>
                </a:outerShdw>
              </a:effectLst>
              <a:latin typeface="Bernard MT Condensed" panose="020508060609050204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Vatican City- 0.2 square miles</a:t>
            </a:r>
          </a:p>
          <a:p>
            <a:pPr marL="342900" indent="-342900">
              <a:spcAft>
                <a:spcPts val="1000"/>
              </a:spcAft>
              <a:buFont typeface="Wingdings" panose="05000000000000000000" pitchFamily="2" charset="2"/>
              <a:buChar char="Ø"/>
            </a:pPr>
            <a:r>
              <a:rPr lang="en-US" sz="40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Russia- 6.6 million square miles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300" y="-152137"/>
            <a:ext cx="6334293" cy="13229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6364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626"/>
    </mc:Choice>
    <mc:Fallback xmlns="">
      <p:transition spd="slow" advTm="526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36"/>
          <a:stretch/>
        </p:blipFill>
        <p:spPr bwMode="auto">
          <a:xfrm>
            <a:off x="0" y="0"/>
            <a:ext cx="47887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788736" y="1026695"/>
            <a:ext cx="4355264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Supreme and absolute power within its own territory 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Can decide its own foreign and domestic policies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sz="3200" b="1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One of the main characteristics that distinguishes the state from smaller political units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" y="-181479"/>
            <a:ext cx="6334293" cy="13229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609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536"/>
    </mc:Choice>
    <mc:Fallback xmlns="">
      <p:transition spd="slow" advTm="875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14300" y="2492544"/>
            <a:ext cx="5323974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5475" indent="-625475">
              <a:spcAft>
                <a:spcPts val="3000"/>
              </a:spcAft>
              <a:buSzPct val="85000"/>
              <a:buFont typeface="Wingdings" panose="05000000000000000000" pitchFamily="2" charset="2"/>
              <a:buChar char="Ø"/>
            </a:pP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Each state is politically organized</a:t>
            </a:r>
          </a:p>
          <a:p>
            <a:pPr marL="625475" indent="-625475">
              <a:spcAft>
                <a:spcPts val="3000"/>
              </a:spcAft>
              <a:buSzPct val="85000"/>
              <a:buFont typeface="Wingdings" panose="05000000000000000000" pitchFamily="2" charset="2"/>
              <a:buChar char="Ø"/>
            </a:pPr>
            <a:r>
              <a:rPr lang="en-US" sz="4400" b="1" u="sng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Government</a:t>
            </a:r>
            <a:r>
              <a:rPr lang="en-US" sz="4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/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the agency the state uses to accomplish goals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484" y="-200263"/>
            <a:ext cx="6334293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9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118"/>
    </mc:Choice>
    <mc:Fallback xmlns="">
      <p:transition spd="slow" advTm="7111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189" r="5189"/>
          <a:stretch/>
        </p:blipFill>
        <p:spPr>
          <a:xfrm>
            <a:off x="-1" y="-20374"/>
            <a:ext cx="9144001" cy="68783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25115" y="2454573"/>
            <a:ext cx="549442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Institution which makes and enforces public policies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6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anose="020508060609050204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Public policies include defense, crime, education, health care, transportation, civil rights, etc.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76012"/>
            <a:ext cx="9144000" cy="217627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7636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687"/>
    </mc:Choice>
    <mc:Fallback xmlns="">
      <p:transition spd="slow" advTm="946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28800"/>
            <a:ext cx="9144000" cy="320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34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478"/>
    </mc:Choice>
    <mc:Fallback xmlns="">
      <p:transition spd="slow" advTm="23478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16.5|5.3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1|2.2|8|25.3|6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6.1|1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7.1|8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|9.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8|12|5|22.8|34.6|3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9|19|24.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</TotalTime>
  <Words>301</Words>
  <Application>Microsoft Macintosh PowerPoint</Application>
  <PresentationFormat>On-screen Show (4:3)</PresentationFormat>
  <Paragraphs>36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Adonais</vt:lpstr>
      <vt:lpstr>Arial</vt:lpstr>
      <vt:lpstr>Bernard MT Condensed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 and Purpose of Government</dc:title>
  <dc:subject/>
  <dc:creator/>
  <cp:keywords/>
  <dc:description/>
  <cp:lastModifiedBy>Microsoft Office User</cp:lastModifiedBy>
  <cp:revision>26</cp:revision>
  <dcterms:created xsi:type="dcterms:W3CDTF">2017-09-18T14:48:27Z</dcterms:created>
  <dcterms:modified xsi:type="dcterms:W3CDTF">2022-03-08T12:44:30Z</dcterms:modified>
  <cp:category/>
</cp:coreProperties>
</file>